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6"/>
  </p:notesMasterIdLst>
  <p:sldIdLst>
    <p:sldId id="262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89"/>
    <p:restoredTop sz="96197"/>
  </p:normalViewPr>
  <p:slideViewPr>
    <p:cSldViewPr snapToGrid="0">
      <p:cViewPr varScale="1">
        <p:scale>
          <a:sx n="113" d="100"/>
          <a:sy n="113" d="100"/>
        </p:scale>
        <p:origin x="208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583FC6-F4ED-42AD-B353-2673C5F09882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E8B0FFD-7731-43FA-B631-602162B273EA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CA" dirty="0">
              <a:solidFill>
                <a:srgbClr val="92D050"/>
              </a:solidFill>
            </a:rPr>
            <a:t>Key Takeaways from Model Analysis</a:t>
          </a:r>
          <a:endParaRPr lang="en-US" dirty="0">
            <a:solidFill>
              <a:srgbClr val="92D050"/>
            </a:solidFill>
          </a:endParaRPr>
        </a:p>
      </dgm:t>
    </dgm:pt>
    <dgm:pt modelId="{FD30925C-F64E-47C9-B2A9-999AE574BFA2}" type="parTrans" cxnId="{7159B877-64AC-4FDE-B5EC-3B318391D4CB}">
      <dgm:prSet/>
      <dgm:spPr/>
      <dgm:t>
        <a:bodyPr/>
        <a:lstStyle/>
        <a:p>
          <a:endParaRPr lang="en-US"/>
        </a:p>
      </dgm:t>
    </dgm:pt>
    <dgm:pt modelId="{8208B24D-514C-4C55-B431-3B1753A250E9}" type="sibTrans" cxnId="{7159B877-64AC-4FDE-B5EC-3B318391D4CB}">
      <dgm:prSet/>
      <dgm:spPr/>
      <dgm:t>
        <a:bodyPr/>
        <a:lstStyle/>
        <a:p>
          <a:endParaRPr lang="en-US"/>
        </a:p>
      </dgm:t>
    </dgm:pt>
    <dgm:pt modelId="{C83F092B-561C-4811-8555-A08BF6F0632B}">
      <dgm:prSet/>
      <dgm:spPr/>
      <dgm:t>
        <a:bodyPr/>
        <a:lstStyle/>
        <a:p>
          <a:pPr>
            <a:lnSpc>
              <a:spcPct val="100000"/>
            </a:lnSpc>
            <a:buFont typeface="Arial" panose="020B0604020202020204" pitchFamily="34" charset="0"/>
            <a:buChar char="•"/>
          </a:pPr>
          <a:r>
            <a:rPr lang="en-CA" dirty="0"/>
            <a:t>The </a:t>
          </a:r>
          <a:r>
            <a:rPr lang="en-CA" b="1" dirty="0"/>
            <a:t>product</a:t>
          </a:r>
          <a:r>
            <a:rPr lang="en-CA" dirty="0"/>
            <a:t> categories </a:t>
          </a:r>
          <a:r>
            <a:rPr lang="en-CA" u="sng" dirty="0"/>
            <a:t>did not significantly impact </a:t>
          </a:r>
          <a:r>
            <a:rPr lang="en-CA" dirty="0"/>
            <a:t>stock predictions.</a:t>
          </a:r>
          <a:endParaRPr lang="en-US" dirty="0"/>
        </a:p>
      </dgm:t>
    </dgm:pt>
    <dgm:pt modelId="{2DD8DEC9-5C3C-46B7-A6D6-B860566832DA}" type="parTrans" cxnId="{688DB3F6-F580-40E7-8693-20ABFF703076}">
      <dgm:prSet/>
      <dgm:spPr/>
      <dgm:t>
        <a:bodyPr/>
        <a:lstStyle/>
        <a:p>
          <a:endParaRPr lang="en-US"/>
        </a:p>
      </dgm:t>
    </dgm:pt>
    <dgm:pt modelId="{5A5CF29D-17DB-4454-AFDD-3A7ED10FADE8}" type="sibTrans" cxnId="{688DB3F6-F580-40E7-8693-20ABFF703076}">
      <dgm:prSet/>
      <dgm:spPr/>
      <dgm:t>
        <a:bodyPr/>
        <a:lstStyle/>
        <a:p>
          <a:endParaRPr lang="en-US"/>
        </a:p>
      </dgm:t>
    </dgm:pt>
    <dgm:pt modelId="{ED21D926-0592-47C4-9DCA-97C191CD238A}">
      <dgm:prSet/>
      <dgm:spPr/>
      <dgm:t>
        <a:bodyPr/>
        <a:lstStyle/>
        <a:p>
          <a:pPr>
            <a:lnSpc>
              <a:spcPct val="100000"/>
            </a:lnSpc>
            <a:buFont typeface="Arial" panose="020B0604020202020204" pitchFamily="34" charset="0"/>
            <a:buChar char="•"/>
          </a:pPr>
          <a:r>
            <a:rPr lang="en-CA" dirty="0"/>
            <a:t>The </a:t>
          </a:r>
          <a:r>
            <a:rPr lang="en-CA" b="1" dirty="0"/>
            <a:t>unit price </a:t>
          </a:r>
          <a:r>
            <a:rPr lang="en-CA" dirty="0"/>
            <a:t>of products and ambient </a:t>
          </a:r>
          <a:r>
            <a:rPr lang="en-CA" b="1" dirty="0"/>
            <a:t>temperature</a:t>
          </a:r>
          <a:r>
            <a:rPr lang="en-CA" dirty="0"/>
            <a:t> were </a:t>
          </a:r>
          <a:r>
            <a:rPr lang="en-CA" b="1" u="sng" dirty="0">
              <a:solidFill>
                <a:schemeClr val="tx1"/>
              </a:solidFill>
            </a:rPr>
            <a:t>crucial factors for predicting stock levels.</a:t>
          </a:r>
          <a:endParaRPr lang="en-US" b="1" u="sng" dirty="0">
            <a:solidFill>
              <a:schemeClr val="tx1"/>
            </a:solidFill>
          </a:endParaRPr>
        </a:p>
      </dgm:t>
    </dgm:pt>
    <dgm:pt modelId="{D54312F0-43A1-4E22-902E-5F20D84AA6AF}" type="parTrans" cxnId="{0DAAF331-C1F9-40DD-BE79-5F65D692E50F}">
      <dgm:prSet/>
      <dgm:spPr/>
      <dgm:t>
        <a:bodyPr/>
        <a:lstStyle/>
        <a:p>
          <a:endParaRPr lang="en-US"/>
        </a:p>
      </dgm:t>
    </dgm:pt>
    <dgm:pt modelId="{5843EEFB-88FE-4344-BA5F-D91ECB4489CD}" type="sibTrans" cxnId="{0DAAF331-C1F9-40DD-BE79-5F65D692E50F}">
      <dgm:prSet/>
      <dgm:spPr/>
      <dgm:t>
        <a:bodyPr/>
        <a:lstStyle/>
        <a:p>
          <a:endParaRPr lang="en-US"/>
        </a:p>
      </dgm:t>
    </dgm:pt>
    <dgm:pt modelId="{749A6FD0-D1CA-4A10-9565-9D6561A0942A}">
      <dgm:prSet/>
      <dgm:spPr/>
      <dgm:t>
        <a:bodyPr/>
        <a:lstStyle/>
        <a:p>
          <a:pPr>
            <a:lnSpc>
              <a:spcPct val="100000"/>
            </a:lnSpc>
            <a:buFont typeface="Arial" panose="020B0604020202020204" pitchFamily="34" charset="0"/>
            <a:buChar char="•"/>
          </a:pPr>
          <a:r>
            <a:rPr lang="en-CA" dirty="0"/>
            <a:t>The </a:t>
          </a:r>
          <a:r>
            <a:rPr lang="en-CA" b="1" dirty="0"/>
            <a:t>hour of day </a:t>
          </a:r>
          <a:r>
            <a:rPr lang="en-CA" dirty="0"/>
            <a:t>played a </a:t>
          </a:r>
          <a:r>
            <a:rPr lang="en-CA" u="sng" dirty="0"/>
            <a:t>substantial role</a:t>
          </a:r>
          <a:r>
            <a:rPr lang="en-CA" dirty="0"/>
            <a:t> in stock level prediction.</a:t>
          </a:r>
          <a:endParaRPr lang="en-US" dirty="0"/>
        </a:p>
      </dgm:t>
    </dgm:pt>
    <dgm:pt modelId="{EDE25B1B-22CB-4FB4-A380-0B42D63C86FD}" type="parTrans" cxnId="{1E0A611F-2C90-4F93-B83F-43C221E81BAB}">
      <dgm:prSet/>
      <dgm:spPr/>
      <dgm:t>
        <a:bodyPr/>
        <a:lstStyle/>
        <a:p>
          <a:endParaRPr lang="en-US"/>
        </a:p>
      </dgm:t>
    </dgm:pt>
    <dgm:pt modelId="{09ABA4EA-A2D1-45E2-837C-574A43F7BF54}" type="sibTrans" cxnId="{1E0A611F-2C90-4F93-B83F-43C221E81BAB}">
      <dgm:prSet/>
      <dgm:spPr/>
      <dgm:t>
        <a:bodyPr/>
        <a:lstStyle/>
        <a:p>
          <a:endParaRPr lang="en-US"/>
        </a:p>
      </dgm:t>
    </dgm:pt>
    <dgm:pt modelId="{2581AD20-E4A4-4863-A47C-771BEA5870F7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CA" dirty="0">
              <a:solidFill>
                <a:srgbClr val="92D050"/>
              </a:solidFill>
            </a:rPr>
            <a:t>Recommendations for Business</a:t>
          </a:r>
          <a:endParaRPr lang="en-US" dirty="0">
            <a:solidFill>
              <a:srgbClr val="92D050"/>
            </a:solidFill>
          </a:endParaRPr>
        </a:p>
      </dgm:t>
    </dgm:pt>
    <dgm:pt modelId="{B1650FB8-6801-4E76-A6C8-19A296F9F075}" type="parTrans" cxnId="{C06BE212-C8BF-473E-86B3-738739E53509}">
      <dgm:prSet/>
      <dgm:spPr/>
      <dgm:t>
        <a:bodyPr/>
        <a:lstStyle/>
        <a:p>
          <a:endParaRPr lang="en-US"/>
        </a:p>
      </dgm:t>
    </dgm:pt>
    <dgm:pt modelId="{5A71E8BF-54AB-45CE-A451-D9430C493D51}" type="sibTrans" cxnId="{C06BE212-C8BF-473E-86B3-738739E53509}">
      <dgm:prSet/>
      <dgm:spPr/>
      <dgm:t>
        <a:bodyPr/>
        <a:lstStyle/>
        <a:p>
          <a:endParaRPr lang="en-US"/>
        </a:p>
      </dgm:t>
    </dgm:pt>
    <dgm:pt modelId="{DD659163-4ADA-4E4B-B26C-729BB8DDB936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dirty="0"/>
            <a:t>Focus on </a:t>
          </a:r>
          <a:r>
            <a:rPr lang="en-CA" b="1" u="sng" dirty="0"/>
            <a:t>unit price and time-specific patterns </a:t>
          </a:r>
          <a:r>
            <a:rPr lang="en-CA" dirty="0"/>
            <a:t>when managing inventory.</a:t>
          </a:r>
          <a:endParaRPr lang="en-US" dirty="0"/>
        </a:p>
      </dgm:t>
    </dgm:pt>
    <dgm:pt modelId="{C0C4946E-E7B6-4644-8229-D65F1F3B17AF}" type="parTrans" cxnId="{1D168F64-8D7F-4559-BEE5-30B9A2E57E86}">
      <dgm:prSet/>
      <dgm:spPr/>
      <dgm:t>
        <a:bodyPr/>
        <a:lstStyle/>
        <a:p>
          <a:endParaRPr lang="en-US"/>
        </a:p>
      </dgm:t>
    </dgm:pt>
    <dgm:pt modelId="{1C3945FA-9073-4F6C-B5D2-F548CE4298DC}" type="sibTrans" cxnId="{1D168F64-8D7F-4559-BEE5-30B9A2E57E86}">
      <dgm:prSet/>
      <dgm:spPr/>
      <dgm:t>
        <a:bodyPr/>
        <a:lstStyle/>
        <a:p>
          <a:endParaRPr lang="en-US"/>
        </a:p>
      </dgm:t>
    </dgm:pt>
    <dgm:pt modelId="{39D46511-18BD-44AB-926F-5D3F91BCFC15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dirty="0"/>
            <a:t>Consider external factors like weather (</a:t>
          </a:r>
          <a:r>
            <a:rPr lang="en-CA" b="1" dirty="0"/>
            <a:t>temperature</a:t>
          </a:r>
          <a:r>
            <a:rPr lang="en-CA" dirty="0"/>
            <a:t>) as they seem to </a:t>
          </a:r>
          <a:r>
            <a:rPr lang="en-CA" b="1" u="sng" dirty="0"/>
            <a:t>influence stock levels.</a:t>
          </a:r>
          <a:endParaRPr lang="en-US" b="1" u="sng" dirty="0"/>
        </a:p>
      </dgm:t>
    </dgm:pt>
    <dgm:pt modelId="{B8D99C51-004C-4BC4-A780-03717CE0E2A1}" type="parTrans" cxnId="{13137F91-F18F-449A-8336-C312E5FCFF20}">
      <dgm:prSet/>
      <dgm:spPr/>
      <dgm:t>
        <a:bodyPr/>
        <a:lstStyle/>
        <a:p>
          <a:endParaRPr lang="en-US"/>
        </a:p>
      </dgm:t>
    </dgm:pt>
    <dgm:pt modelId="{9CA2D9D9-4F31-4F32-8EA4-FD2790BB44EB}" type="sibTrans" cxnId="{13137F91-F18F-449A-8336-C312E5FCFF20}">
      <dgm:prSet/>
      <dgm:spPr/>
      <dgm:t>
        <a:bodyPr/>
        <a:lstStyle/>
        <a:p>
          <a:endParaRPr lang="en-US"/>
        </a:p>
      </dgm:t>
    </dgm:pt>
    <dgm:pt modelId="{8F329F5B-E689-44A9-852C-951F01605A17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b="1" dirty="0"/>
            <a:t>Product</a:t>
          </a:r>
          <a:r>
            <a:rPr lang="en-CA" dirty="0"/>
            <a:t> categories had less influence than expected. This may simplify future inventory predictions.</a:t>
          </a:r>
          <a:endParaRPr lang="en-US" dirty="0"/>
        </a:p>
      </dgm:t>
    </dgm:pt>
    <dgm:pt modelId="{06F19037-644A-42BA-98F2-3F6F9BF9425C}" type="parTrans" cxnId="{E7F7A037-A39B-4A23-8950-BF77E12F3ACD}">
      <dgm:prSet/>
      <dgm:spPr/>
      <dgm:t>
        <a:bodyPr/>
        <a:lstStyle/>
        <a:p>
          <a:endParaRPr lang="en-US"/>
        </a:p>
      </dgm:t>
    </dgm:pt>
    <dgm:pt modelId="{3D099A8F-E5B2-44EA-9D79-0672E87C744E}" type="sibTrans" cxnId="{E7F7A037-A39B-4A23-8950-BF77E12F3ACD}">
      <dgm:prSet/>
      <dgm:spPr/>
      <dgm:t>
        <a:bodyPr/>
        <a:lstStyle/>
        <a:p>
          <a:endParaRPr lang="en-US"/>
        </a:p>
      </dgm:t>
    </dgm:pt>
    <dgm:pt modelId="{61FD077A-4EEC-4C6F-8AD5-827C62DE0609}" type="pres">
      <dgm:prSet presAssocID="{1A583FC6-F4ED-42AD-B353-2673C5F09882}" presName="root" presStyleCnt="0">
        <dgm:presLayoutVars>
          <dgm:dir/>
          <dgm:resizeHandles val="exact"/>
        </dgm:presLayoutVars>
      </dgm:prSet>
      <dgm:spPr/>
    </dgm:pt>
    <dgm:pt modelId="{CB2713AC-9AB9-415E-8044-A8F7521425BE}" type="pres">
      <dgm:prSet presAssocID="{AE8B0FFD-7731-43FA-B631-602162B273EA}" presName="compNode" presStyleCnt="0"/>
      <dgm:spPr/>
    </dgm:pt>
    <dgm:pt modelId="{DD070468-9CEF-45B9-9541-B27B8FA2AC0C}" type="pres">
      <dgm:prSet presAssocID="{AE8B0FFD-7731-43FA-B631-602162B273EA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5185DEB1-6336-4584-A7C5-6BCD3D258510}" type="pres">
      <dgm:prSet presAssocID="{AE8B0FFD-7731-43FA-B631-602162B273EA}" presName="iconSpace" presStyleCnt="0"/>
      <dgm:spPr/>
    </dgm:pt>
    <dgm:pt modelId="{9B9283F7-7F49-432C-8417-597615FAEE4F}" type="pres">
      <dgm:prSet presAssocID="{AE8B0FFD-7731-43FA-B631-602162B273EA}" presName="parTx" presStyleLbl="revTx" presStyleIdx="0" presStyleCnt="4">
        <dgm:presLayoutVars>
          <dgm:chMax val="0"/>
          <dgm:chPref val="0"/>
        </dgm:presLayoutVars>
      </dgm:prSet>
      <dgm:spPr/>
    </dgm:pt>
    <dgm:pt modelId="{78FCDD16-B8DE-41BC-80CD-C7233598DD84}" type="pres">
      <dgm:prSet presAssocID="{AE8B0FFD-7731-43FA-B631-602162B273EA}" presName="txSpace" presStyleCnt="0"/>
      <dgm:spPr/>
    </dgm:pt>
    <dgm:pt modelId="{789F2047-DD93-42A6-96BB-B34410A3C896}" type="pres">
      <dgm:prSet presAssocID="{AE8B0FFD-7731-43FA-B631-602162B273EA}" presName="desTx" presStyleLbl="revTx" presStyleIdx="1" presStyleCnt="4">
        <dgm:presLayoutVars/>
      </dgm:prSet>
      <dgm:spPr/>
    </dgm:pt>
    <dgm:pt modelId="{6C5C9C2B-D8D1-47CB-A008-7F7A318473B3}" type="pres">
      <dgm:prSet presAssocID="{8208B24D-514C-4C55-B431-3B1753A250E9}" presName="sibTrans" presStyleCnt="0"/>
      <dgm:spPr/>
    </dgm:pt>
    <dgm:pt modelId="{83C5434A-CA9E-4EB8-AEE6-9534723A396E}" type="pres">
      <dgm:prSet presAssocID="{2581AD20-E4A4-4863-A47C-771BEA5870F7}" presName="compNode" presStyleCnt="0"/>
      <dgm:spPr/>
    </dgm:pt>
    <dgm:pt modelId="{194CC294-EEB0-4142-8705-418418A7D832}" type="pres">
      <dgm:prSet presAssocID="{2581AD20-E4A4-4863-A47C-771BEA5870F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alculator"/>
        </a:ext>
      </dgm:extLst>
    </dgm:pt>
    <dgm:pt modelId="{99BCC962-C8A9-4B57-82F9-ED5B66107816}" type="pres">
      <dgm:prSet presAssocID="{2581AD20-E4A4-4863-A47C-771BEA5870F7}" presName="iconSpace" presStyleCnt="0"/>
      <dgm:spPr/>
    </dgm:pt>
    <dgm:pt modelId="{3AA7B2E3-61B9-4C2B-8735-DF259650C80A}" type="pres">
      <dgm:prSet presAssocID="{2581AD20-E4A4-4863-A47C-771BEA5870F7}" presName="parTx" presStyleLbl="revTx" presStyleIdx="2" presStyleCnt="4">
        <dgm:presLayoutVars>
          <dgm:chMax val="0"/>
          <dgm:chPref val="0"/>
        </dgm:presLayoutVars>
      </dgm:prSet>
      <dgm:spPr/>
    </dgm:pt>
    <dgm:pt modelId="{186DDAEC-6AB1-4B05-B81D-93F5291164ED}" type="pres">
      <dgm:prSet presAssocID="{2581AD20-E4A4-4863-A47C-771BEA5870F7}" presName="txSpace" presStyleCnt="0"/>
      <dgm:spPr/>
    </dgm:pt>
    <dgm:pt modelId="{11346051-428B-48B3-91C1-11AEFBAB6C78}" type="pres">
      <dgm:prSet presAssocID="{2581AD20-E4A4-4863-A47C-771BEA5870F7}" presName="desTx" presStyleLbl="revTx" presStyleIdx="3" presStyleCnt="4">
        <dgm:presLayoutVars/>
      </dgm:prSet>
      <dgm:spPr/>
    </dgm:pt>
  </dgm:ptLst>
  <dgm:cxnLst>
    <dgm:cxn modelId="{E2DCD90B-946D-4312-9F9C-C431DC8651EC}" type="presOf" srcId="{39D46511-18BD-44AB-926F-5D3F91BCFC15}" destId="{11346051-428B-48B3-91C1-11AEFBAB6C78}" srcOrd="0" destOrd="1" presId="urn:microsoft.com/office/officeart/2018/5/layout/CenteredIconLabelDescriptionList"/>
    <dgm:cxn modelId="{C06BE212-C8BF-473E-86B3-738739E53509}" srcId="{1A583FC6-F4ED-42AD-B353-2673C5F09882}" destId="{2581AD20-E4A4-4863-A47C-771BEA5870F7}" srcOrd="1" destOrd="0" parTransId="{B1650FB8-6801-4E76-A6C8-19A296F9F075}" sibTransId="{5A71E8BF-54AB-45CE-A451-D9430C493D51}"/>
    <dgm:cxn modelId="{1E0A611F-2C90-4F93-B83F-43C221E81BAB}" srcId="{AE8B0FFD-7731-43FA-B631-602162B273EA}" destId="{749A6FD0-D1CA-4A10-9565-9D6561A0942A}" srcOrd="2" destOrd="0" parTransId="{EDE25B1B-22CB-4FB4-A380-0B42D63C86FD}" sibTransId="{09ABA4EA-A2D1-45E2-837C-574A43F7BF54}"/>
    <dgm:cxn modelId="{C7987522-B1BC-4AB3-98FE-A6F8FFF65A14}" type="presOf" srcId="{1A583FC6-F4ED-42AD-B353-2673C5F09882}" destId="{61FD077A-4EEC-4C6F-8AD5-827C62DE0609}" srcOrd="0" destOrd="0" presId="urn:microsoft.com/office/officeart/2018/5/layout/CenteredIconLabelDescriptionList"/>
    <dgm:cxn modelId="{CF71DA29-2BE7-47F8-8D36-20F5A1CFEBC0}" type="presOf" srcId="{DD659163-4ADA-4E4B-B26C-729BB8DDB936}" destId="{11346051-428B-48B3-91C1-11AEFBAB6C78}" srcOrd="0" destOrd="0" presId="urn:microsoft.com/office/officeart/2018/5/layout/CenteredIconLabelDescriptionList"/>
    <dgm:cxn modelId="{0DAAF331-C1F9-40DD-BE79-5F65D692E50F}" srcId="{AE8B0FFD-7731-43FA-B631-602162B273EA}" destId="{ED21D926-0592-47C4-9DCA-97C191CD238A}" srcOrd="1" destOrd="0" parTransId="{D54312F0-43A1-4E22-902E-5F20D84AA6AF}" sibTransId="{5843EEFB-88FE-4344-BA5F-D91ECB4489CD}"/>
    <dgm:cxn modelId="{E7F7A037-A39B-4A23-8950-BF77E12F3ACD}" srcId="{2581AD20-E4A4-4863-A47C-771BEA5870F7}" destId="{8F329F5B-E689-44A9-852C-951F01605A17}" srcOrd="2" destOrd="0" parTransId="{06F19037-644A-42BA-98F2-3F6F9BF9425C}" sibTransId="{3D099A8F-E5B2-44EA-9D79-0672E87C744E}"/>
    <dgm:cxn modelId="{D143BB4F-22AC-4D05-9D3A-CDDCEE596FB9}" type="presOf" srcId="{C83F092B-561C-4811-8555-A08BF6F0632B}" destId="{789F2047-DD93-42A6-96BB-B34410A3C896}" srcOrd="0" destOrd="0" presId="urn:microsoft.com/office/officeart/2018/5/layout/CenteredIconLabelDescriptionList"/>
    <dgm:cxn modelId="{1D168F64-8D7F-4559-BEE5-30B9A2E57E86}" srcId="{2581AD20-E4A4-4863-A47C-771BEA5870F7}" destId="{DD659163-4ADA-4E4B-B26C-729BB8DDB936}" srcOrd="0" destOrd="0" parTransId="{C0C4946E-E7B6-4644-8229-D65F1F3B17AF}" sibTransId="{1C3945FA-9073-4F6C-B5D2-F548CE4298DC}"/>
    <dgm:cxn modelId="{ED7A3271-29E6-4DC2-8541-D58FB54FD6BB}" type="presOf" srcId="{8F329F5B-E689-44A9-852C-951F01605A17}" destId="{11346051-428B-48B3-91C1-11AEFBAB6C78}" srcOrd="0" destOrd="2" presId="urn:microsoft.com/office/officeart/2018/5/layout/CenteredIconLabelDescriptionList"/>
    <dgm:cxn modelId="{7159B877-64AC-4FDE-B5EC-3B318391D4CB}" srcId="{1A583FC6-F4ED-42AD-B353-2673C5F09882}" destId="{AE8B0FFD-7731-43FA-B631-602162B273EA}" srcOrd="0" destOrd="0" parTransId="{FD30925C-F64E-47C9-B2A9-999AE574BFA2}" sibTransId="{8208B24D-514C-4C55-B431-3B1753A250E9}"/>
    <dgm:cxn modelId="{CF9EFE84-6FC7-42D3-A065-96A8DB8A77C2}" type="presOf" srcId="{ED21D926-0592-47C4-9DCA-97C191CD238A}" destId="{789F2047-DD93-42A6-96BB-B34410A3C896}" srcOrd="0" destOrd="1" presId="urn:microsoft.com/office/officeart/2018/5/layout/CenteredIconLabelDescriptionList"/>
    <dgm:cxn modelId="{13137F91-F18F-449A-8336-C312E5FCFF20}" srcId="{2581AD20-E4A4-4863-A47C-771BEA5870F7}" destId="{39D46511-18BD-44AB-926F-5D3F91BCFC15}" srcOrd="1" destOrd="0" parTransId="{B8D99C51-004C-4BC4-A780-03717CE0E2A1}" sibTransId="{9CA2D9D9-4F31-4F32-8EA4-FD2790BB44EB}"/>
    <dgm:cxn modelId="{0BB17FC3-4030-4AC6-8849-33FE4CC52C8E}" type="presOf" srcId="{749A6FD0-D1CA-4A10-9565-9D6561A0942A}" destId="{789F2047-DD93-42A6-96BB-B34410A3C896}" srcOrd="0" destOrd="2" presId="urn:microsoft.com/office/officeart/2018/5/layout/CenteredIconLabelDescriptionList"/>
    <dgm:cxn modelId="{ADD0E3DE-A4A0-41B3-8541-586777598DF9}" type="presOf" srcId="{AE8B0FFD-7731-43FA-B631-602162B273EA}" destId="{9B9283F7-7F49-432C-8417-597615FAEE4F}" srcOrd="0" destOrd="0" presId="urn:microsoft.com/office/officeart/2018/5/layout/CenteredIconLabelDescriptionList"/>
    <dgm:cxn modelId="{E88A20E9-93F0-4882-9D9A-AE96D9B47B7F}" type="presOf" srcId="{2581AD20-E4A4-4863-A47C-771BEA5870F7}" destId="{3AA7B2E3-61B9-4C2B-8735-DF259650C80A}" srcOrd="0" destOrd="0" presId="urn:microsoft.com/office/officeart/2018/5/layout/CenteredIconLabelDescriptionList"/>
    <dgm:cxn modelId="{688DB3F6-F580-40E7-8693-20ABFF703076}" srcId="{AE8B0FFD-7731-43FA-B631-602162B273EA}" destId="{C83F092B-561C-4811-8555-A08BF6F0632B}" srcOrd="0" destOrd="0" parTransId="{2DD8DEC9-5C3C-46B7-A6D6-B860566832DA}" sibTransId="{5A5CF29D-17DB-4454-AFDD-3A7ED10FADE8}"/>
    <dgm:cxn modelId="{52059863-7C52-40E6-AED7-BC4620E9332E}" type="presParOf" srcId="{61FD077A-4EEC-4C6F-8AD5-827C62DE0609}" destId="{CB2713AC-9AB9-415E-8044-A8F7521425BE}" srcOrd="0" destOrd="0" presId="urn:microsoft.com/office/officeart/2018/5/layout/CenteredIconLabelDescriptionList"/>
    <dgm:cxn modelId="{D40A1A9C-617D-4634-B0F8-2161EC0717B1}" type="presParOf" srcId="{CB2713AC-9AB9-415E-8044-A8F7521425BE}" destId="{DD070468-9CEF-45B9-9541-B27B8FA2AC0C}" srcOrd="0" destOrd="0" presId="urn:microsoft.com/office/officeart/2018/5/layout/CenteredIconLabelDescriptionList"/>
    <dgm:cxn modelId="{C9E193BE-9E37-4E5B-867F-34FDC1A861CB}" type="presParOf" srcId="{CB2713AC-9AB9-415E-8044-A8F7521425BE}" destId="{5185DEB1-6336-4584-A7C5-6BCD3D258510}" srcOrd="1" destOrd="0" presId="urn:microsoft.com/office/officeart/2018/5/layout/CenteredIconLabelDescriptionList"/>
    <dgm:cxn modelId="{D2DFF49C-A200-4615-B931-FB5E9ED444BF}" type="presParOf" srcId="{CB2713AC-9AB9-415E-8044-A8F7521425BE}" destId="{9B9283F7-7F49-432C-8417-597615FAEE4F}" srcOrd="2" destOrd="0" presId="urn:microsoft.com/office/officeart/2018/5/layout/CenteredIconLabelDescriptionList"/>
    <dgm:cxn modelId="{6CF692FE-CF86-4D4C-B3F7-C9A2DD7CC2D0}" type="presParOf" srcId="{CB2713AC-9AB9-415E-8044-A8F7521425BE}" destId="{78FCDD16-B8DE-41BC-80CD-C7233598DD84}" srcOrd="3" destOrd="0" presId="urn:microsoft.com/office/officeart/2018/5/layout/CenteredIconLabelDescriptionList"/>
    <dgm:cxn modelId="{E6A6CE31-AC6B-4E02-955B-1CF45FF60002}" type="presParOf" srcId="{CB2713AC-9AB9-415E-8044-A8F7521425BE}" destId="{789F2047-DD93-42A6-96BB-B34410A3C896}" srcOrd="4" destOrd="0" presId="urn:microsoft.com/office/officeart/2018/5/layout/CenteredIconLabelDescriptionList"/>
    <dgm:cxn modelId="{94D56A0D-41DE-449F-A999-508B7B8249FC}" type="presParOf" srcId="{61FD077A-4EEC-4C6F-8AD5-827C62DE0609}" destId="{6C5C9C2B-D8D1-47CB-A008-7F7A318473B3}" srcOrd="1" destOrd="0" presId="urn:microsoft.com/office/officeart/2018/5/layout/CenteredIconLabelDescriptionList"/>
    <dgm:cxn modelId="{B25FC426-00F4-4678-BFAB-F0FBB7AD3601}" type="presParOf" srcId="{61FD077A-4EEC-4C6F-8AD5-827C62DE0609}" destId="{83C5434A-CA9E-4EB8-AEE6-9534723A396E}" srcOrd="2" destOrd="0" presId="urn:microsoft.com/office/officeart/2018/5/layout/CenteredIconLabelDescriptionList"/>
    <dgm:cxn modelId="{C0291934-19B1-4816-AD46-C5E68BAF6DA4}" type="presParOf" srcId="{83C5434A-CA9E-4EB8-AEE6-9534723A396E}" destId="{194CC294-EEB0-4142-8705-418418A7D832}" srcOrd="0" destOrd="0" presId="urn:microsoft.com/office/officeart/2018/5/layout/CenteredIconLabelDescriptionList"/>
    <dgm:cxn modelId="{FDC5D4B4-1A13-4505-B8B4-F1DCE02C2F66}" type="presParOf" srcId="{83C5434A-CA9E-4EB8-AEE6-9534723A396E}" destId="{99BCC962-C8A9-4B57-82F9-ED5B66107816}" srcOrd="1" destOrd="0" presId="urn:microsoft.com/office/officeart/2018/5/layout/CenteredIconLabelDescriptionList"/>
    <dgm:cxn modelId="{C17105E1-2CDD-4454-8B6E-69D4C4B86C91}" type="presParOf" srcId="{83C5434A-CA9E-4EB8-AEE6-9534723A396E}" destId="{3AA7B2E3-61B9-4C2B-8735-DF259650C80A}" srcOrd="2" destOrd="0" presId="urn:microsoft.com/office/officeart/2018/5/layout/CenteredIconLabelDescriptionList"/>
    <dgm:cxn modelId="{16F16936-8747-4539-AF17-13D4DFA81ABC}" type="presParOf" srcId="{83C5434A-CA9E-4EB8-AEE6-9534723A396E}" destId="{186DDAEC-6AB1-4B05-B81D-93F5291164ED}" srcOrd="3" destOrd="0" presId="urn:microsoft.com/office/officeart/2018/5/layout/CenteredIconLabelDescriptionList"/>
    <dgm:cxn modelId="{121B5763-0D6E-41BA-B472-B7B1C0BADDD9}" type="presParOf" srcId="{83C5434A-CA9E-4EB8-AEE6-9534723A396E}" destId="{11346051-428B-48B3-91C1-11AEFBAB6C78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070468-9CEF-45B9-9541-B27B8FA2AC0C}">
      <dsp:nvSpPr>
        <dsp:cNvPr id="0" name=""/>
        <dsp:cNvSpPr/>
      </dsp:nvSpPr>
      <dsp:spPr>
        <a:xfrm>
          <a:off x="2274950" y="469869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9283F7-7F49-432C-8417-597615FAEE4F}">
      <dsp:nvSpPr>
        <dsp:cNvPr id="0" name=""/>
        <dsp:cNvSpPr/>
      </dsp:nvSpPr>
      <dsp:spPr>
        <a:xfrm>
          <a:off x="870950" y="2186215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CA" sz="2200" kern="1200" dirty="0">
              <a:solidFill>
                <a:srgbClr val="92D050"/>
              </a:solidFill>
            </a:rPr>
            <a:t>Key Takeaways from Model Analysis</a:t>
          </a:r>
          <a:endParaRPr lang="en-US" sz="2200" kern="1200" dirty="0">
            <a:solidFill>
              <a:srgbClr val="92D050"/>
            </a:solidFill>
          </a:endParaRPr>
        </a:p>
      </dsp:txBody>
      <dsp:txXfrm>
        <a:off x="870950" y="2186215"/>
        <a:ext cx="4320000" cy="648000"/>
      </dsp:txXfrm>
    </dsp:sp>
    <dsp:sp modelId="{789F2047-DD93-42A6-96BB-B34410A3C896}">
      <dsp:nvSpPr>
        <dsp:cNvPr id="0" name=""/>
        <dsp:cNvSpPr/>
      </dsp:nvSpPr>
      <dsp:spPr>
        <a:xfrm>
          <a:off x="870950" y="2929260"/>
          <a:ext cx="4320000" cy="22928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CA" sz="1700" kern="1200" dirty="0"/>
            <a:t>The </a:t>
          </a:r>
          <a:r>
            <a:rPr lang="en-CA" sz="1700" b="1" kern="1200" dirty="0"/>
            <a:t>product</a:t>
          </a:r>
          <a:r>
            <a:rPr lang="en-CA" sz="1700" kern="1200" dirty="0"/>
            <a:t> categories </a:t>
          </a:r>
          <a:r>
            <a:rPr lang="en-CA" sz="1700" u="sng" kern="1200" dirty="0"/>
            <a:t>did not significantly impact </a:t>
          </a:r>
          <a:r>
            <a:rPr lang="en-CA" sz="1700" kern="1200" dirty="0"/>
            <a:t>stock predictions.</a:t>
          </a:r>
          <a:endParaRPr lang="en-US" sz="1700" kern="1200" dirty="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CA" sz="1700" kern="1200" dirty="0"/>
            <a:t>The </a:t>
          </a:r>
          <a:r>
            <a:rPr lang="en-CA" sz="1700" b="1" kern="1200" dirty="0"/>
            <a:t>unit price </a:t>
          </a:r>
          <a:r>
            <a:rPr lang="en-CA" sz="1700" kern="1200" dirty="0"/>
            <a:t>of products and ambient </a:t>
          </a:r>
          <a:r>
            <a:rPr lang="en-CA" sz="1700" b="1" kern="1200" dirty="0"/>
            <a:t>temperature</a:t>
          </a:r>
          <a:r>
            <a:rPr lang="en-CA" sz="1700" kern="1200" dirty="0"/>
            <a:t> were </a:t>
          </a:r>
          <a:r>
            <a:rPr lang="en-CA" sz="1700" b="1" u="sng" kern="1200" dirty="0">
              <a:solidFill>
                <a:schemeClr val="tx1"/>
              </a:solidFill>
            </a:rPr>
            <a:t>crucial factors for predicting stock levels.</a:t>
          </a:r>
          <a:endParaRPr lang="en-US" sz="1700" b="1" u="sng" kern="1200" dirty="0">
            <a:solidFill>
              <a:schemeClr val="tx1"/>
            </a:solidFill>
          </a:endParaRP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CA" sz="1700" kern="1200" dirty="0"/>
            <a:t>The </a:t>
          </a:r>
          <a:r>
            <a:rPr lang="en-CA" sz="1700" b="1" kern="1200" dirty="0"/>
            <a:t>hour of day </a:t>
          </a:r>
          <a:r>
            <a:rPr lang="en-CA" sz="1700" kern="1200" dirty="0"/>
            <a:t>played a </a:t>
          </a:r>
          <a:r>
            <a:rPr lang="en-CA" sz="1700" u="sng" kern="1200" dirty="0"/>
            <a:t>substantial role</a:t>
          </a:r>
          <a:r>
            <a:rPr lang="en-CA" sz="1700" kern="1200" dirty="0"/>
            <a:t> in stock level prediction.</a:t>
          </a:r>
          <a:endParaRPr lang="en-US" sz="1700" kern="1200" dirty="0"/>
        </a:p>
      </dsp:txBody>
      <dsp:txXfrm>
        <a:off x="870950" y="2929260"/>
        <a:ext cx="4320000" cy="2292851"/>
      </dsp:txXfrm>
    </dsp:sp>
    <dsp:sp modelId="{194CC294-EEB0-4142-8705-418418A7D832}">
      <dsp:nvSpPr>
        <dsp:cNvPr id="0" name=""/>
        <dsp:cNvSpPr/>
      </dsp:nvSpPr>
      <dsp:spPr>
        <a:xfrm>
          <a:off x="7350950" y="469869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A7B2E3-61B9-4C2B-8735-DF259650C80A}">
      <dsp:nvSpPr>
        <dsp:cNvPr id="0" name=""/>
        <dsp:cNvSpPr/>
      </dsp:nvSpPr>
      <dsp:spPr>
        <a:xfrm>
          <a:off x="5946950" y="2186215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CA" sz="2200" kern="1200" dirty="0">
              <a:solidFill>
                <a:srgbClr val="92D050"/>
              </a:solidFill>
            </a:rPr>
            <a:t>Recommendations for Business</a:t>
          </a:r>
          <a:endParaRPr lang="en-US" sz="2200" kern="1200" dirty="0">
            <a:solidFill>
              <a:srgbClr val="92D050"/>
            </a:solidFill>
          </a:endParaRPr>
        </a:p>
      </dsp:txBody>
      <dsp:txXfrm>
        <a:off x="5946950" y="2186215"/>
        <a:ext cx="4320000" cy="648000"/>
      </dsp:txXfrm>
    </dsp:sp>
    <dsp:sp modelId="{11346051-428B-48B3-91C1-11AEFBAB6C78}">
      <dsp:nvSpPr>
        <dsp:cNvPr id="0" name=""/>
        <dsp:cNvSpPr/>
      </dsp:nvSpPr>
      <dsp:spPr>
        <a:xfrm>
          <a:off x="5946950" y="2929260"/>
          <a:ext cx="4320000" cy="22928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 dirty="0"/>
            <a:t>Focus on </a:t>
          </a:r>
          <a:r>
            <a:rPr lang="en-CA" sz="1700" b="1" u="sng" kern="1200" dirty="0"/>
            <a:t>unit price and time-specific patterns </a:t>
          </a:r>
          <a:r>
            <a:rPr lang="en-CA" sz="1700" kern="1200" dirty="0"/>
            <a:t>when managing inventory.</a:t>
          </a:r>
          <a:endParaRPr lang="en-US" sz="1700" kern="1200" dirty="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 dirty="0"/>
            <a:t>Consider external factors like weather (</a:t>
          </a:r>
          <a:r>
            <a:rPr lang="en-CA" sz="1700" b="1" kern="1200" dirty="0"/>
            <a:t>temperature</a:t>
          </a:r>
          <a:r>
            <a:rPr lang="en-CA" sz="1700" kern="1200" dirty="0"/>
            <a:t>) as they seem to </a:t>
          </a:r>
          <a:r>
            <a:rPr lang="en-CA" sz="1700" b="1" u="sng" kern="1200" dirty="0"/>
            <a:t>influence stock levels.</a:t>
          </a:r>
          <a:endParaRPr lang="en-US" sz="1700" b="1" u="sng" kern="1200" dirty="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b="1" kern="1200" dirty="0"/>
            <a:t>Product</a:t>
          </a:r>
          <a:r>
            <a:rPr lang="en-CA" sz="1700" kern="1200" dirty="0"/>
            <a:t> categories had less influence than expected. This may simplify future inventory predictions.</a:t>
          </a:r>
          <a:endParaRPr lang="en-US" sz="1700" kern="1200" dirty="0"/>
        </a:p>
      </dsp:txBody>
      <dsp:txXfrm>
        <a:off x="5946950" y="2929260"/>
        <a:ext cx="4320000" cy="22928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svg>
</file>

<file path=ppt/media/image5.png>
</file>

<file path=ppt/media/image6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6E302-901B-4EC5-8063-F4475DEAA8C8}" type="datetimeFigureOut">
              <a:rPr lang="en-US" smtClean="0"/>
              <a:t>7/20/23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B3765-1535-41FB-A927-AAD2D1E853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FE9EF-BFD3-43EA-A868-783EE64D3026}" type="datetime1">
              <a:rPr lang="en-US" smtClean="0"/>
              <a:t>7/20/23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15DF4-6503-424C-B89D-B31483AF0BFD}" type="datetime1">
              <a:rPr lang="en-US" smtClean="0"/>
              <a:t>7/20/23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E408-CEE3-4069-B613-CB32C19D6587}" type="datetime1">
              <a:rPr lang="en-US" smtClean="0"/>
              <a:t>7/20/23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680C5-3949-48B3-AAD0-C6AC4D6634A8}" type="datetime1">
              <a:rPr lang="en-US" smtClean="0"/>
              <a:t>7/20/23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51F9A-4BC0-4BDC-9C0A-439930D3F628}" type="datetime1">
              <a:rPr lang="en-US" smtClean="0"/>
              <a:t>7/20/23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0EB-8738-400A-AFF7-6D1DEC6B76AF}" type="datetime1">
              <a:rPr lang="en-US" smtClean="0"/>
              <a:t>7/20/23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F0B9-B198-4467-8481-337D4552AC07}" type="datetime1">
              <a:rPr lang="en-US" smtClean="0"/>
              <a:t>7/20/23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E8C0-DCD6-4618-824E-E5B47E37F774}" type="datetime1">
              <a:rPr lang="en-US" smtClean="0"/>
              <a:t>7/20/23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6133B-A04A-40C7-999B-6B964B69F57E}" type="datetime1">
              <a:rPr lang="en-US" smtClean="0"/>
              <a:t>7/20/23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FB9-D28B-49B1-96AA-2DC4A0B82672}" type="datetime1">
              <a:rPr lang="en-US" smtClean="0"/>
              <a:t>7/20/23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63742-95DB-4727-9E2D-E67133874C57}" type="datetime1">
              <a:rPr lang="en-US" smtClean="0"/>
              <a:t>7/20/23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4C757-AC18-4BD4-B58D-C09C7F56266E}" type="datetime1">
              <a:rPr lang="en-US" smtClean="0"/>
              <a:t>7/20/23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6CBA-D419-41FA-8B3E-D17E24A5F335}" type="datetime1">
              <a:rPr lang="en-US" smtClean="0"/>
              <a:t>7/20/23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4B8EF-695A-4D91-86E6-BD3ABF986DC6}" type="datetime1">
              <a:rPr lang="en-US" smtClean="0"/>
              <a:t>7/20/23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9A1DA-1075-4AB6-9AFC-9045E23C9F15}" type="datetime1">
              <a:rPr lang="en-US" smtClean="0"/>
              <a:t>7/20/23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3360-0F07-4AD4-AAF8-61579BDE5A02}" type="datetime1">
              <a:rPr lang="en-US" smtClean="0"/>
              <a:t>7/20/23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D3E4-AEF6-4C0D-955F-4975ADE12833}" type="datetime1">
              <a:rPr lang="en-US" smtClean="0"/>
              <a:t>7/20/23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096B060-2D6F-430E-A017-FCCC5AF2AC19}" type="datetime1">
              <a:rPr lang="en-US" smtClean="0"/>
              <a:t>7/20/23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692B3DD6-F115-484E-A49B-A9F70B6E8A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</a:blip>
          <a:srcRect b="15730"/>
          <a:stretch/>
        </p:blipFill>
        <p:spPr>
          <a:xfrm>
            <a:off x="88920" y="18255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12E85E-DDC7-4684-AF8D-342EF677F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rmAutofit fontScale="90000"/>
          </a:bodyPr>
          <a:lstStyle/>
          <a:p>
            <a:pPr algn="l"/>
            <a:r>
              <a:rPr lang="en-CA" b="1" u="none" strike="noStrike" dirty="0">
                <a:solidFill>
                  <a:srgbClr val="D1D5DB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Insights from Machine Learning Model</a:t>
            </a:r>
          </a:p>
        </p:txBody>
      </p:sp>
      <p:graphicFrame>
        <p:nvGraphicFramePr>
          <p:cNvPr id="11" name="Content Placeholder 4">
            <a:extLst>
              <a:ext uri="{FF2B5EF4-FFF2-40B4-BE49-F238E27FC236}">
                <a16:creationId xmlns:a16="http://schemas.microsoft.com/office/drawing/2014/main" id="{A10B9E54-32C3-6008-AAEF-245D06271F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3573871"/>
              </p:ext>
            </p:extLst>
          </p:nvPr>
        </p:nvGraphicFramePr>
        <p:xfrm>
          <a:off x="838200" y="1000918"/>
          <a:ext cx="11137900" cy="5691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692957611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AF23494-F630-4E01-81EA-AA2F2975971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35</TotalTime>
  <Words>94</Words>
  <Application>Microsoft Macintosh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Corbel</vt:lpstr>
      <vt:lpstr>Depth</vt:lpstr>
      <vt:lpstr>Insights from Machine Learning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Strategic Plan to Predict Stock Levels</dc:title>
  <dc:creator>fatih Sahin</dc:creator>
  <cp:lastModifiedBy>fatih Sahin</cp:lastModifiedBy>
  <cp:revision>2</cp:revision>
  <dcterms:created xsi:type="dcterms:W3CDTF">2023-07-19T02:56:53Z</dcterms:created>
  <dcterms:modified xsi:type="dcterms:W3CDTF">2023-07-20T05:06:56Z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